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4" r:id="rId4"/>
    <p:sldId id="265" r:id="rId5"/>
    <p:sldId id="266" r:id="rId6"/>
    <p:sldId id="267" r:id="rId7"/>
    <p:sldId id="269" r:id="rId8"/>
    <p:sldId id="270" r:id="rId9"/>
    <p:sldId id="271" r:id="rId10"/>
  </p:sldIdLst>
  <p:sldSz cx="9144000" cy="5143500" type="screen16x9"/>
  <p:notesSz cx="677545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емирлан Бакытжанович Амреев" initials="ТБА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858B8"/>
    <a:srgbClr val="FFFFFF"/>
    <a:srgbClr val="BDECC9"/>
    <a:srgbClr val="ADE2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40" autoAdjust="0"/>
    <p:restoredTop sz="94660" autoAdjust="0"/>
  </p:normalViewPr>
  <p:slideViewPr>
    <p:cSldViewPr showGuides="1">
      <p:cViewPr>
        <p:scale>
          <a:sx n="130" d="100"/>
          <a:sy n="130" d="100"/>
        </p:scale>
        <p:origin x="1584" y="5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_____Microsoft_Excel13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r>
              <a:rPr lang="ru-RU" sz="1600" dirty="0">
                <a:latin typeface="+mn-lt"/>
              </a:rPr>
              <a:t>По количеству подписанных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6840215234533591"/>
          <c:y val="0.12958788762736162"/>
          <c:w val="0.47825822425791548"/>
          <c:h val="0.8203189770152060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Лист1!$C$3:$C$18</c:f>
              <c:strCache>
                <c:ptCount val="16"/>
                <c:pt idx="0">
                  <c:v>Туркестанская область</c:v>
                </c:pt>
                <c:pt idx="1">
                  <c:v>Кызылординская область</c:v>
                </c:pt>
                <c:pt idx="2">
                  <c:v>Жамбылская область</c:v>
                </c:pt>
                <c:pt idx="3">
                  <c:v>Атырауская область</c:v>
                </c:pt>
                <c:pt idx="4">
                  <c:v>ЗКО</c:v>
                </c:pt>
                <c:pt idx="5">
                  <c:v>Акмолинская область</c:v>
                </c:pt>
                <c:pt idx="6">
                  <c:v>Карагандинская область</c:v>
                </c:pt>
                <c:pt idx="7">
                  <c:v>Мангистауская область</c:v>
                </c:pt>
                <c:pt idx="8">
                  <c:v>Актюбинская область</c:v>
                </c:pt>
                <c:pt idx="9">
                  <c:v>Алматинская область</c:v>
                </c:pt>
                <c:pt idx="10">
                  <c:v>ВКО</c:v>
                </c:pt>
                <c:pt idx="11">
                  <c:v>Костанайская область</c:v>
                </c:pt>
                <c:pt idx="12">
                  <c:v>Павлодарская область</c:v>
                </c:pt>
                <c:pt idx="13">
                  <c:v>СКО</c:v>
                </c:pt>
                <c:pt idx="14">
                  <c:v>Нур-Султан</c:v>
                </c:pt>
                <c:pt idx="15">
                  <c:v>Алматы</c:v>
                </c:pt>
              </c:strCache>
            </c:strRef>
          </c:cat>
          <c:val>
            <c:numRef>
              <c:f>Лист1!$D$3:$D$18</c:f>
              <c:numCache>
                <c:formatCode>General</c:formatCode>
                <c:ptCount val="16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23</c:v>
                </c:pt>
                <c:pt idx="5">
                  <c:v>24</c:v>
                </c:pt>
                <c:pt idx="6">
                  <c:v>30</c:v>
                </c:pt>
                <c:pt idx="7">
                  <c:v>31</c:v>
                </c:pt>
                <c:pt idx="8">
                  <c:v>33</c:v>
                </c:pt>
                <c:pt idx="9">
                  <c:v>35</c:v>
                </c:pt>
                <c:pt idx="10">
                  <c:v>38</c:v>
                </c:pt>
                <c:pt idx="11">
                  <c:v>40</c:v>
                </c:pt>
                <c:pt idx="12">
                  <c:v>47</c:v>
                </c:pt>
                <c:pt idx="13">
                  <c:v>47</c:v>
                </c:pt>
                <c:pt idx="14">
                  <c:v>75</c:v>
                </c:pt>
                <c:pt idx="15">
                  <c:v>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CD-40C9-9590-2685EB849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7404624"/>
        <c:axId val="317405016"/>
      </c:barChart>
      <c:catAx>
        <c:axId val="31740462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 b="0"/>
            </a:pPr>
            <a:endParaRPr lang="ru-RU"/>
          </a:p>
        </c:txPr>
        <c:crossAx val="317405016"/>
        <c:crosses val="autoZero"/>
        <c:auto val="1"/>
        <c:lblAlgn val="ctr"/>
        <c:lblOffset val="100"/>
        <c:noMultiLvlLbl val="0"/>
      </c:catAx>
      <c:valAx>
        <c:axId val="317405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74046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600" dirty="0">
                <a:latin typeface="Arial Narrow" panose="020B0606020202030204" pitchFamily="34" charset="0"/>
              </a:rPr>
              <a:t>По сумме одобренных ДГ, тенге</a:t>
            </a:r>
          </a:p>
        </c:rich>
      </c:tx>
      <c:layout>
        <c:manualLayout>
          <c:xMode val="edge"/>
          <c:yMode val="edge"/>
          <c:x val="0.13476699653916863"/>
          <c:y val="3.544022412311446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7971784776902886"/>
          <c:y val="0.12097871318822023"/>
          <c:w val="0.65868815009234971"/>
          <c:h val="0.79895179360621205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10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lang="en-US" sz="8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438848920863308E-2"/>
                  <c:y val="8.2399365108898337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D71-4D1C-B467-4288ECE2C869}"/>
                </c:ext>
                <c:ext xmlns:c15="http://schemas.microsoft.com/office/drawing/2012/chart" uri="{CE6537A1-D6FC-4f65-9D91-7224C49458BB}">
                  <c15:layout>
                    <c:manualLayout>
                      <c:w val="0.28908854019146885"/>
                      <c:h val="7.7578732281515114E-2"/>
                    </c:manualLayout>
                  </c15:layout>
                </c:ext>
              </c:extLst>
            </c:dLbl>
            <c:dLbl>
              <c:idx val="20"/>
              <c:layout>
                <c:manualLayout>
                  <c:x val="0"/>
                  <c:y val="-1.595571936253158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D71-4D1C-B467-4288ECE2C869}"/>
                </c:ex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'Одобренные РФ 2020г.'!$A$33:$A$36</c:f>
              <c:strCache>
                <c:ptCount val="4"/>
                <c:pt idx="0">
                  <c:v>Алматы</c:v>
                </c:pt>
                <c:pt idx="1">
                  <c:v>Нур-Султан</c:v>
                </c:pt>
                <c:pt idx="2">
                  <c:v>Актюбинская область</c:v>
                </c:pt>
                <c:pt idx="3">
                  <c:v>СКО</c:v>
                </c:pt>
              </c:strCache>
            </c:strRef>
          </c:cat>
          <c:val>
            <c:numRef>
              <c:f>'Одобренные РФ 2020г.'!$B$33:$B$36</c:f>
              <c:numCache>
                <c:formatCode>_-* #\ ##0.00_р_._-;\-* #\ ##0.00_р_._-;_-* "-"??_р_._-;_-@_-</c:formatCode>
                <c:ptCount val="4"/>
                <c:pt idx="0">
                  <c:v>13715674.5</c:v>
                </c:pt>
                <c:pt idx="1">
                  <c:v>20500000</c:v>
                </c:pt>
                <c:pt idx="2" formatCode="#,##0">
                  <c:v>32000000</c:v>
                </c:pt>
                <c:pt idx="3">
                  <c:v>113500000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D71-4D1C-B467-4288ECE2C8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8891416"/>
        <c:axId val="318891808"/>
      </c:barChart>
      <c:catAx>
        <c:axId val="31889141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318891808"/>
        <c:crosses val="autoZero"/>
        <c:auto val="1"/>
        <c:lblAlgn val="ctr"/>
        <c:lblOffset val="100"/>
        <c:noMultiLvlLbl val="0"/>
      </c:catAx>
      <c:valAx>
        <c:axId val="318891808"/>
        <c:scaling>
          <c:orientation val="minMax"/>
        </c:scaling>
        <c:delete val="1"/>
        <c:axPos val="b"/>
        <c:numFmt formatCode="_-* #\ ##0.00_р_._-;\-* #\ ##0.00_р_._-;_-* &quot;-&quot;??_р_._-;_-@_-" sourceLinked="1"/>
        <c:majorTickMark val="none"/>
        <c:minorTickMark val="none"/>
        <c:tickLblPos val="nextTo"/>
        <c:crossAx val="3188914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latin typeface="Arial Narrow" panose="020B0606020202030204" pitchFamily="34" charset="0"/>
              </a:rPr>
              <a:t>По количеству одобренных ДГ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1873490813648292"/>
          <c:y val="0.17634259259259263"/>
          <c:w val="0.66182064741907265"/>
          <c:h val="0.7773611111111110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584D3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одобр.бву!$C$3:$C$5</c:f>
              <c:strCache>
                <c:ptCount val="3"/>
                <c:pt idx="0">
                  <c:v>АО ДБ "Альфа Банк"</c:v>
                </c:pt>
                <c:pt idx="1">
                  <c:v>First Heartland Jysan Bank</c:v>
                </c:pt>
                <c:pt idx="2">
                  <c:v>АО "Нурбанк"</c:v>
                </c:pt>
              </c:strCache>
            </c:strRef>
          </c:cat>
          <c:val>
            <c:numRef>
              <c:f>одобр.бву!$D$3:$D$5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18892592"/>
        <c:axId val="318892984"/>
      </c:barChart>
      <c:catAx>
        <c:axId val="318892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8892984"/>
        <c:crosses val="autoZero"/>
        <c:auto val="1"/>
        <c:lblAlgn val="ctr"/>
        <c:lblOffset val="100"/>
        <c:noMultiLvlLbl val="0"/>
      </c:catAx>
      <c:valAx>
        <c:axId val="3188929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8892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latin typeface="Arial Narrow" panose="020B0606020202030204" pitchFamily="34" charset="0"/>
              </a:rPr>
              <a:t>По сумме одобренных </a:t>
            </a:r>
            <a:r>
              <a:rPr lang="ru-RU" sz="1600" b="1" dirty="0" err="1">
                <a:latin typeface="Arial Narrow" panose="020B0606020202030204" pitchFamily="34" charset="0"/>
              </a:rPr>
              <a:t>ДГ,тенге</a:t>
            </a:r>
            <a:endParaRPr lang="ru-RU" sz="1600" b="1" dirty="0">
              <a:latin typeface="Arial Narrow" panose="020B0606020202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6226935628989578"/>
          <c:y val="0.12176022339419493"/>
          <c:w val="0.70798081274323466"/>
          <c:h val="0.8580071040577500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584D3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numFmt formatCode="#,##0.0;[Red]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одобр.бву!$C$30:$C$32</c:f>
              <c:strCache>
                <c:ptCount val="3"/>
                <c:pt idx="0">
                  <c:v>First Heartland Jysan Bank</c:v>
                </c:pt>
                <c:pt idx="1">
                  <c:v>АО ДБ "Альфа Банк"</c:v>
                </c:pt>
                <c:pt idx="2">
                  <c:v>АО "Нурбанк"</c:v>
                </c:pt>
              </c:strCache>
            </c:strRef>
          </c:cat>
          <c:val>
            <c:numRef>
              <c:f>одобр.бву!$D$30:$D$32</c:f>
              <c:numCache>
                <c:formatCode>_-* #\ ##0_р_._-;\-* #\ ##0_р_._-;_-* "-"??_р_._-;_-@_-</c:formatCode>
                <c:ptCount val="3"/>
                <c:pt idx="0">
                  <c:v>20500000</c:v>
                </c:pt>
                <c:pt idx="1">
                  <c:v>32000000</c:v>
                </c:pt>
                <c:pt idx="2">
                  <c:v>127215674.5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18487680"/>
        <c:axId val="318488072"/>
      </c:barChart>
      <c:catAx>
        <c:axId val="318487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8488072"/>
        <c:crosses val="autoZero"/>
        <c:auto val="1"/>
        <c:lblAlgn val="ctr"/>
        <c:lblOffset val="100"/>
        <c:noMultiLvlLbl val="0"/>
      </c:catAx>
      <c:valAx>
        <c:axId val="318488072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none"/>
        <c:minorTickMark val="none"/>
        <c:tickLblPos val="nextTo"/>
        <c:crossAx val="318487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7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8026607201929221"/>
          <c:y val="0.11283314199656827"/>
          <c:w val="0.71973392798070779"/>
          <c:h val="0.6871094569739163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2700" h="82550"/>
                <a:bevelB w="12700"/>
                <a:contourClr>
                  <a:schemeClr val="lt1"/>
                </a:contourClr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Отрасли!$C$4:$C$19</c:f>
              <c:strCache>
                <c:ptCount val="16"/>
                <c:pt idx="0">
                  <c:v>Обрабатывающая промышленность</c:v>
                </c:pt>
                <c:pt idx="1">
                  <c:v>Транспорт и складирование</c:v>
                </c:pt>
                <c:pt idx="2">
                  <c:v>Сельское хозяйство</c:v>
                </c:pt>
                <c:pt idx="3">
                  <c:v>Информация и связь</c:v>
                </c:pt>
                <c:pt idx="4">
                  <c:v>Профессиональная, научная и техническая деятельность</c:v>
                </c:pt>
                <c:pt idx="5">
                  <c:v>Услуги в области образования</c:v>
                </c:pt>
                <c:pt idx="6">
                  <c:v>Медицинские услуги</c:v>
                </c:pt>
                <c:pt idx="7">
                  <c:v>Услуги по проживанию</c:v>
                </c:pt>
                <c:pt idx="8">
                  <c:v>Прочие услуги</c:v>
                </c:pt>
                <c:pt idx="9">
                  <c:v>Оптовая и розничная торговля</c:v>
                </c:pt>
                <c:pt idx="10">
                  <c:v>Строительство</c:v>
                </c:pt>
                <c:pt idx="11">
                  <c:v>Искусство, развлечения и отдых</c:v>
                </c:pt>
                <c:pt idx="12">
                  <c:v>Деятельность в области административного и вспомогательного обслуживания</c:v>
                </c:pt>
                <c:pt idx="13">
                  <c:v>Операции с недвижимым имуществом</c:v>
                </c:pt>
                <c:pt idx="14">
                  <c:v>Водоснабжение; сбор, обработка и удаление отходов</c:v>
                </c:pt>
                <c:pt idx="15">
                  <c:v>Электроснабжение, подача газа, пара и воздушное кондиционирование</c:v>
                </c:pt>
              </c:strCache>
            </c:strRef>
          </c:cat>
          <c:val>
            <c:numRef>
              <c:f>Отрасли!$D$4:$D$19</c:f>
              <c:numCache>
                <c:formatCode>0%</c:formatCode>
                <c:ptCount val="16"/>
                <c:pt idx="0">
                  <c:v>0.11319852796525587</c:v>
                </c:pt>
                <c:pt idx="1">
                  <c:v>1.8757529223215733E-2</c:v>
                </c:pt>
                <c:pt idx="2">
                  <c:v>2.4898244212842934E-2</c:v>
                </c:pt>
                <c:pt idx="3">
                  <c:v>7.6708190734115821E-3</c:v>
                </c:pt>
                <c:pt idx="4">
                  <c:v>4.9769682497832674E-2</c:v>
                </c:pt>
                <c:pt idx="5">
                  <c:v>1.0642401158930092E-2</c:v>
                </c:pt>
                <c:pt idx="6">
                  <c:v>1.2003220327471163E-2</c:v>
                </c:pt>
                <c:pt idx="7">
                  <c:v>9.9606490236000322E-2</c:v>
                </c:pt>
                <c:pt idx="8">
                  <c:v>2.7173945679035017E-2</c:v>
                </c:pt>
                <c:pt idx="9">
                  <c:v>0.47778578646914405</c:v>
                </c:pt>
                <c:pt idx="10">
                  <c:v>8.9218285885608761E-2</c:v>
                </c:pt>
                <c:pt idx="11">
                  <c:v>7.101858005346919E-3</c:v>
                </c:pt>
                <c:pt idx="12">
                  <c:v>1.1134827787362045E-2</c:v>
                </c:pt>
                <c:pt idx="13">
                  <c:v>3.8155203911715452E-2</c:v>
                </c:pt>
                <c:pt idx="14">
                  <c:v>5.6027578116177095E-3</c:v>
                </c:pt>
                <c:pt idx="15">
                  <c:v>7.2804197552094529E-3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9.0445780188029897E-3"/>
          <c:y val="4.5336012048044043E-2"/>
          <c:w val="0.2634210795878949"/>
          <c:h val="0.954663987951955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ru-RU" sz="1600" dirty="0">
                <a:latin typeface="+mn-lt"/>
              </a:rPr>
              <a:t>По сумме подписанных ДГ, тенге</a:t>
            </a:r>
          </a:p>
        </c:rich>
      </c:tx>
      <c:layout>
        <c:manualLayout>
          <c:xMode val="edge"/>
          <c:yMode val="edge"/>
          <c:x val="0.18046285880931554"/>
          <c:y val="8.98876404494382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9166999958338544"/>
          <c:y val="9.5694004541567138E-2"/>
          <c:w val="0.4862654668166479"/>
          <c:h val="0.817452121855554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Лист2!$K$3:$K$18</c:f>
              <c:strCache>
                <c:ptCount val="16"/>
                <c:pt idx="0">
                  <c:v>Туркестанская область</c:v>
                </c:pt>
                <c:pt idx="1">
                  <c:v>Кызылординская область</c:v>
                </c:pt>
                <c:pt idx="2">
                  <c:v>Жамбылская область</c:v>
                </c:pt>
                <c:pt idx="3">
                  <c:v>Павлодарская область</c:v>
                </c:pt>
                <c:pt idx="4">
                  <c:v>Атырауская область</c:v>
                </c:pt>
                <c:pt idx="5">
                  <c:v>ЗКО</c:v>
                </c:pt>
                <c:pt idx="6">
                  <c:v>Карагандинская область</c:v>
                </c:pt>
                <c:pt idx="7">
                  <c:v>Алматинская область</c:v>
                </c:pt>
                <c:pt idx="8">
                  <c:v>Костанайская область</c:v>
                </c:pt>
                <c:pt idx="9">
                  <c:v>Акмолинская область</c:v>
                </c:pt>
                <c:pt idx="10">
                  <c:v>Мангистауская область</c:v>
                </c:pt>
                <c:pt idx="11">
                  <c:v>ВКО</c:v>
                </c:pt>
                <c:pt idx="12">
                  <c:v>Актюбинская область</c:v>
                </c:pt>
                <c:pt idx="13">
                  <c:v>СКО</c:v>
                </c:pt>
                <c:pt idx="14">
                  <c:v>Нур-Султан</c:v>
                </c:pt>
                <c:pt idx="15">
                  <c:v>Алматы</c:v>
                </c:pt>
              </c:strCache>
            </c:strRef>
          </c:cat>
          <c:val>
            <c:numRef>
              <c:f>Лист2!$L$3:$L$18</c:f>
              <c:numCache>
                <c:formatCode>_-* #\ ##0_р_._-;\-* #\ ##0_р_._-;_-* "-"??_р_._-;_-@_-</c:formatCode>
                <c:ptCount val="16"/>
                <c:pt idx="0">
                  <c:v>218747671.44999999</c:v>
                </c:pt>
                <c:pt idx="1">
                  <c:v>219382772.32999998</c:v>
                </c:pt>
                <c:pt idx="2">
                  <c:v>228667100</c:v>
                </c:pt>
                <c:pt idx="3">
                  <c:v>344648445.68000001</c:v>
                </c:pt>
                <c:pt idx="4">
                  <c:v>443871138.96000004</c:v>
                </c:pt>
                <c:pt idx="5">
                  <c:v>454413158</c:v>
                </c:pt>
                <c:pt idx="6">
                  <c:v>483961593.49000001</c:v>
                </c:pt>
                <c:pt idx="7">
                  <c:v>494896283.33000004</c:v>
                </c:pt>
                <c:pt idx="8">
                  <c:v>602225000</c:v>
                </c:pt>
                <c:pt idx="9">
                  <c:v>633075000</c:v>
                </c:pt>
                <c:pt idx="10">
                  <c:v>898166688.31999993</c:v>
                </c:pt>
                <c:pt idx="11">
                  <c:v>1008557396</c:v>
                </c:pt>
                <c:pt idx="12">
                  <c:v>1213381836</c:v>
                </c:pt>
                <c:pt idx="13">
                  <c:v>1377154514</c:v>
                </c:pt>
                <c:pt idx="14" formatCode="_-* #\ ##0.00_р_._-;\-* #\ ##0.00_р_._-;_-* &quot;-&quot;??_р_._-;_-@_-">
                  <c:v>2067561310.51</c:v>
                </c:pt>
                <c:pt idx="15">
                  <c:v>4154308203.9099998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98-427B-832A-D5DC3DCCDD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7405800"/>
        <c:axId val="317406192"/>
      </c:barChart>
      <c:catAx>
        <c:axId val="31740580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317406192"/>
        <c:crosses val="autoZero"/>
        <c:auto val="1"/>
        <c:lblAlgn val="l"/>
        <c:lblOffset val="100"/>
        <c:noMultiLvlLbl val="0"/>
      </c:catAx>
      <c:valAx>
        <c:axId val="317406192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none"/>
        <c:minorTickMark val="none"/>
        <c:tickLblPos val="nextTo"/>
        <c:crossAx val="3174058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9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r>
              <a:rPr lang="ru-RU" sz="1600">
                <a:latin typeface="Arial Narrow" panose="020B0606020202030204" pitchFamily="34" charset="0"/>
              </a:rPr>
              <a:t>По количеству подписанных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6840215234533591"/>
          <c:y val="0.10695465534992479"/>
          <c:w val="0.44339983645835118"/>
          <c:h val="0.83842582723072989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Лист3!$A$2:$A$21</c:f>
              <c:strCache>
                <c:ptCount val="20"/>
                <c:pt idx="0">
                  <c:v>МФО РИЦ</c:v>
                </c:pt>
                <c:pt idx="1">
                  <c:v>АО «Шинхан Банк Казахстан»</c:v>
                </c:pt>
                <c:pt idx="2">
                  <c:v>АО "Qazaq Banki"</c:v>
                </c:pt>
                <c:pt idx="3">
                  <c:v>МФО «МиГ Кредит Астана</c:v>
                </c:pt>
                <c:pt idx="4">
                  <c:v>АО "Народный Банк Казахастана"</c:v>
                </c:pt>
                <c:pt idx="5">
                  <c:v>АО «Tengri Bank»</c:v>
                </c:pt>
                <c:pt idx="6">
                  <c:v>АО "AsiaCredit Bank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"Казкоммерцбанк"</c:v>
                </c:pt>
                <c:pt idx="10">
                  <c:v>Евразийский банк</c:v>
                </c:pt>
                <c:pt idx="11">
                  <c:v>АО "Евразийский банк"</c:v>
                </c:pt>
                <c:pt idx="12">
                  <c:v>First Heartland Jysan Bank</c:v>
                </c:pt>
                <c:pt idx="13">
                  <c:v>АО "ForteBank"</c:v>
                </c:pt>
                <c:pt idx="14">
                  <c:v>АО "Нурбанк"</c:v>
                </c:pt>
                <c:pt idx="15">
                  <c:v>АО "Bank RBK"</c:v>
                </c:pt>
                <c:pt idx="16">
                  <c:v>АО ДБ "Альфа Банк"</c:v>
                </c:pt>
                <c:pt idx="17">
                  <c:v>ДБ АО "Сбербанк"</c:v>
                </c:pt>
                <c:pt idx="18">
                  <c:v>АО "Банк ЦентрКредит"</c:v>
                </c:pt>
                <c:pt idx="19">
                  <c:v>АО "АТФБанк"</c:v>
                </c:pt>
              </c:strCache>
            </c:strRef>
          </c:cat>
          <c:val>
            <c:numRef>
              <c:f>Лист3!$B$2:$B$21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15</c:v>
                </c:pt>
                <c:pt idx="10">
                  <c:v>21</c:v>
                </c:pt>
                <c:pt idx="11">
                  <c:v>23</c:v>
                </c:pt>
                <c:pt idx="12">
                  <c:v>26</c:v>
                </c:pt>
                <c:pt idx="13">
                  <c:v>34</c:v>
                </c:pt>
                <c:pt idx="14">
                  <c:v>46</c:v>
                </c:pt>
                <c:pt idx="15">
                  <c:v>51</c:v>
                </c:pt>
                <c:pt idx="16">
                  <c:v>56</c:v>
                </c:pt>
                <c:pt idx="17">
                  <c:v>86</c:v>
                </c:pt>
                <c:pt idx="18">
                  <c:v>99</c:v>
                </c:pt>
                <c:pt idx="19">
                  <c:v>132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74-4BC7-83FC-05B945F3F76F}"/>
            </c:ext>
          </c:extLst>
        </c:ser>
        <c:ser>
          <c:idx val="0"/>
          <c:order val="1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Лист3!$A$2:$A$21</c:f>
              <c:strCache>
                <c:ptCount val="20"/>
                <c:pt idx="0">
                  <c:v>МФО РИЦ</c:v>
                </c:pt>
                <c:pt idx="1">
                  <c:v>АО «Шинхан Банк Казахстан»</c:v>
                </c:pt>
                <c:pt idx="2">
                  <c:v>АО "Qazaq Banki"</c:v>
                </c:pt>
                <c:pt idx="3">
                  <c:v>МФО «МиГ Кредит Астана</c:v>
                </c:pt>
                <c:pt idx="4">
                  <c:v>АО "Народный Банк Казахастана"</c:v>
                </c:pt>
                <c:pt idx="5">
                  <c:v>АО «Tengri Bank»</c:v>
                </c:pt>
                <c:pt idx="6">
                  <c:v>АО "AsiaCredit Bank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"Казкоммерцбанк"</c:v>
                </c:pt>
                <c:pt idx="10">
                  <c:v>Евразийский банк</c:v>
                </c:pt>
                <c:pt idx="11">
                  <c:v>АО "Евразийский банк"</c:v>
                </c:pt>
                <c:pt idx="12">
                  <c:v>First Heartland Jysan Bank</c:v>
                </c:pt>
                <c:pt idx="13">
                  <c:v>АО "ForteBank"</c:v>
                </c:pt>
                <c:pt idx="14">
                  <c:v>АО "Нурбанк"</c:v>
                </c:pt>
                <c:pt idx="15">
                  <c:v>АО "Bank RBK"</c:v>
                </c:pt>
                <c:pt idx="16">
                  <c:v>АО ДБ "Альфа Банк"</c:v>
                </c:pt>
                <c:pt idx="17">
                  <c:v>ДБ АО "Сбербанк"</c:v>
                </c:pt>
                <c:pt idx="18">
                  <c:v>АО "Банк ЦентрКредит"</c:v>
                </c:pt>
                <c:pt idx="19">
                  <c:v>АО "АТФБанк"</c:v>
                </c:pt>
              </c:strCache>
            </c:strRef>
          </c:cat>
          <c:val>
            <c:numRef>
              <c:f>Лист3!$B$2:$B$21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15</c:v>
                </c:pt>
                <c:pt idx="10">
                  <c:v>21</c:v>
                </c:pt>
                <c:pt idx="11">
                  <c:v>23</c:v>
                </c:pt>
                <c:pt idx="12">
                  <c:v>26</c:v>
                </c:pt>
                <c:pt idx="13">
                  <c:v>34</c:v>
                </c:pt>
                <c:pt idx="14">
                  <c:v>46</c:v>
                </c:pt>
                <c:pt idx="15">
                  <c:v>51</c:v>
                </c:pt>
                <c:pt idx="16">
                  <c:v>56</c:v>
                </c:pt>
                <c:pt idx="17">
                  <c:v>86</c:v>
                </c:pt>
                <c:pt idx="18">
                  <c:v>99</c:v>
                </c:pt>
                <c:pt idx="19">
                  <c:v>132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674-4BC7-83FC-05B945F3F7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7406976"/>
        <c:axId val="317407368"/>
      </c:barChart>
      <c:catAx>
        <c:axId val="31740697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 b="0"/>
            </a:pPr>
            <a:endParaRPr lang="ru-RU"/>
          </a:p>
        </c:txPr>
        <c:crossAx val="317407368"/>
        <c:crosses val="autoZero"/>
        <c:auto val="1"/>
        <c:lblAlgn val="ctr"/>
        <c:lblOffset val="100"/>
        <c:noMultiLvlLbl val="0"/>
      </c:catAx>
      <c:valAx>
        <c:axId val="3174073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74069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r>
              <a:rPr lang="ru-RU" sz="1600">
                <a:latin typeface="Arial Narrow" panose="020B0606020202030204" pitchFamily="34" charset="0"/>
              </a:rPr>
              <a:t>По сумме подписанных ДГ, тенге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1846963315632052"/>
          <c:y val="0.13625869141557875"/>
          <c:w val="0.34493413904657272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21"/>
              <c:layout>
                <c:manualLayout>
                  <c:x val="-3.1007751937984496E-3"/>
                  <c:y val="-2.686172275126937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610-4279-9A29-E9C57A3B40D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Лист3!$A$27:$A$46</c:f>
              <c:strCache>
                <c:ptCount val="20"/>
                <c:pt idx="0">
                  <c:v>МФО «МиГ Кредит Астана</c:v>
                </c:pt>
                <c:pt idx="1">
                  <c:v>АО "Qazaq Banki"</c:v>
                </c:pt>
                <c:pt idx="2">
                  <c:v>МФО РИЦ</c:v>
                </c:pt>
                <c:pt idx="3">
                  <c:v>АО "AsiaCredit Bank</c:v>
                </c:pt>
                <c:pt idx="4">
                  <c:v>АО «Шинхан Банк Казахстан»</c:v>
                </c:pt>
                <c:pt idx="5">
                  <c:v>АО " Банк Астана-Финанс"</c:v>
                </c:pt>
                <c:pt idx="6">
                  <c:v>АО «Tengri Bank»</c:v>
                </c:pt>
                <c:pt idx="7">
                  <c:v>ДБ АО "Банк ВТБ Казахстан"</c:v>
                </c:pt>
                <c:pt idx="8">
                  <c:v>АО "Казкоммерцбанк"</c:v>
                </c:pt>
                <c:pt idx="9">
                  <c:v>АО "Народный Банк Казахастана"</c:v>
                </c:pt>
                <c:pt idx="10">
                  <c:v>АО "Банк Kassa Nova"</c:v>
                </c:pt>
                <c:pt idx="11">
                  <c:v>АО "ForteBank"</c:v>
                </c:pt>
                <c:pt idx="12">
                  <c:v>АО "Евразийский банк"</c:v>
                </c:pt>
                <c:pt idx="13">
                  <c:v>АО "Нурбанк"</c:v>
                </c:pt>
                <c:pt idx="14">
                  <c:v>First Heartland Jysan Bank</c:v>
                </c:pt>
                <c:pt idx="15">
                  <c:v>АО ДБ "Альфа Банк"</c:v>
                </c:pt>
                <c:pt idx="16">
                  <c:v>ДБ АО "Сбербанк"</c:v>
                </c:pt>
                <c:pt idx="17">
                  <c:v>Bank RBK</c:v>
                </c:pt>
                <c:pt idx="18">
                  <c:v>АО "Bank RBK"</c:v>
                </c:pt>
                <c:pt idx="19">
                  <c:v>АО "АТФБанк"</c:v>
                </c:pt>
              </c:strCache>
            </c:strRef>
          </c:cat>
          <c:val>
            <c:numRef>
              <c:f>Лист3!$B$27:$B$46</c:f>
              <c:numCache>
                <c:formatCode>#,##0</c:formatCode>
                <c:ptCount val="20"/>
                <c:pt idx="0">
                  <c:v>500000</c:v>
                </c:pt>
                <c:pt idx="1">
                  <c:v>1250000</c:v>
                </c:pt>
                <c:pt idx="2">
                  <c:v>8782000</c:v>
                </c:pt>
                <c:pt idx="3">
                  <c:v>30750000</c:v>
                </c:pt>
                <c:pt idx="4">
                  <c:v>38000000</c:v>
                </c:pt>
                <c:pt idx="5">
                  <c:v>55978900</c:v>
                </c:pt>
                <c:pt idx="6">
                  <c:v>69700000</c:v>
                </c:pt>
                <c:pt idx="7">
                  <c:v>156407222.32999998</c:v>
                </c:pt>
                <c:pt idx="8">
                  <c:v>174005000</c:v>
                </c:pt>
                <c:pt idx="9">
                  <c:v>196027929</c:v>
                </c:pt>
                <c:pt idx="10">
                  <c:v>238406200</c:v>
                </c:pt>
                <c:pt idx="11">
                  <c:v>563332996</c:v>
                </c:pt>
                <c:pt idx="12">
                  <c:v>851283188.33000004</c:v>
                </c:pt>
                <c:pt idx="13">
                  <c:v>932613166.04999995</c:v>
                </c:pt>
                <c:pt idx="14">
                  <c:v>957265790</c:v>
                </c:pt>
                <c:pt idx="15">
                  <c:v>1604047658</c:v>
                </c:pt>
                <c:pt idx="16">
                  <c:v>1606540643</c:v>
                </c:pt>
                <c:pt idx="17">
                  <c:v>1625669918.4099998</c:v>
                </c:pt>
                <c:pt idx="18">
                  <c:v>2257971000</c:v>
                </c:pt>
                <c:pt idx="19">
                  <c:v>3474486500.8599987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610-4279-9A29-E9C57A3B40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8750528"/>
        <c:axId val="318750920"/>
      </c:barChart>
      <c:catAx>
        <c:axId val="31875052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anchor="t" anchorCtr="0"/>
          <a:lstStyle/>
          <a:p>
            <a:pPr>
              <a:defRPr sz="900" b="0"/>
            </a:pPr>
            <a:endParaRPr lang="ru-RU"/>
          </a:p>
        </c:txPr>
        <c:crossAx val="318750920"/>
        <c:crosses val="autoZero"/>
        <c:auto val="1"/>
        <c:lblAlgn val="l"/>
        <c:lblOffset val="100"/>
        <c:noMultiLvlLbl val="0"/>
      </c:catAx>
      <c:valAx>
        <c:axId val="318750920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3187505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r>
              <a:rPr lang="ru-RU" sz="1600" dirty="0">
                <a:latin typeface="Arial Narrow" panose="020B0606020202030204" pitchFamily="34" charset="0"/>
              </a:rPr>
              <a:t>По количеству подписанных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9912101412855309"/>
          <c:y val="0.12453714653334892"/>
          <c:w val="0.43468513244355095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Лист4!$A$3:$A$12</c:f>
              <c:strCache>
                <c:ptCount val="10"/>
                <c:pt idx="0">
                  <c:v>Атырауская область</c:v>
                </c:pt>
                <c:pt idx="1">
                  <c:v>Жамбылская область</c:v>
                </c:pt>
                <c:pt idx="2">
                  <c:v>Алматинская область</c:v>
                </c:pt>
                <c:pt idx="3">
                  <c:v>СКО</c:v>
                </c:pt>
                <c:pt idx="4">
                  <c:v>ВКО</c:v>
                </c:pt>
                <c:pt idx="5">
                  <c:v>Павлодарская область</c:v>
                </c:pt>
                <c:pt idx="6">
                  <c:v>Акмолинская область</c:v>
                </c:pt>
                <c:pt idx="7">
                  <c:v>Костанайская область</c:v>
                </c:pt>
                <c:pt idx="8">
                  <c:v>Алматы</c:v>
                </c:pt>
                <c:pt idx="9">
                  <c:v>Нур-Султан</c:v>
                </c:pt>
              </c:strCache>
            </c:strRef>
          </c:cat>
          <c:val>
            <c:numRef>
              <c:f>Лист4!$B$3:$B$12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0C-42E8-8FCD-F2F9547EFF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8751704"/>
        <c:axId val="318752096"/>
      </c:barChart>
      <c:catAx>
        <c:axId val="31875170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 b="0"/>
            </a:pPr>
            <a:endParaRPr lang="ru-RU"/>
          </a:p>
        </c:txPr>
        <c:crossAx val="318752096"/>
        <c:crosses val="autoZero"/>
        <c:auto val="1"/>
        <c:lblAlgn val="ctr"/>
        <c:lblOffset val="100"/>
        <c:noMultiLvlLbl val="0"/>
      </c:catAx>
      <c:valAx>
        <c:axId val="3187520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8751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r>
              <a:rPr lang="ru-RU" sz="1600">
                <a:latin typeface="Arial Narrow" panose="020B0606020202030204" pitchFamily="34" charset="0"/>
              </a:rPr>
              <a:t>По сумме подписанных ДГ, тенге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1536897083844421"/>
          <c:y val="0.12746748059588259"/>
          <c:w val="0.43485661966672778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lang="ru-RU"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Лист4!$A$15:$A$24</c:f>
              <c:strCache>
                <c:ptCount val="10"/>
                <c:pt idx="0">
                  <c:v>Жамбылская область</c:v>
                </c:pt>
                <c:pt idx="1">
                  <c:v>Алматинская область</c:v>
                </c:pt>
                <c:pt idx="2">
                  <c:v>Павлодарская область</c:v>
                </c:pt>
                <c:pt idx="3">
                  <c:v>СКО</c:v>
                </c:pt>
                <c:pt idx="4">
                  <c:v>ВКО</c:v>
                </c:pt>
                <c:pt idx="5">
                  <c:v>Атырауская область</c:v>
                </c:pt>
                <c:pt idx="6">
                  <c:v>Акмолинская область</c:v>
                </c:pt>
                <c:pt idx="7">
                  <c:v>Костанайская область</c:v>
                </c:pt>
                <c:pt idx="8">
                  <c:v>Алматы</c:v>
                </c:pt>
                <c:pt idx="9">
                  <c:v>Нур-Султан</c:v>
                </c:pt>
              </c:strCache>
            </c:strRef>
          </c:cat>
          <c:val>
            <c:numRef>
              <c:f>Лист4!$B$15:$B$24</c:f>
              <c:numCache>
                <c:formatCode>#,##0</c:formatCode>
                <c:ptCount val="10"/>
                <c:pt idx="0">
                  <c:v>500000</c:v>
                </c:pt>
                <c:pt idx="1">
                  <c:v>3023000</c:v>
                </c:pt>
                <c:pt idx="2">
                  <c:v>13175000</c:v>
                </c:pt>
                <c:pt idx="3">
                  <c:v>62000000</c:v>
                </c:pt>
                <c:pt idx="4">
                  <c:v>70765000</c:v>
                </c:pt>
                <c:pt idx="5">
                  <c:v>85700000</c:v>
                </c:pt>
                <c:pt idx="6">
                  <c:v>143050000</c:v>
                </c:pt>
                <c:pt idx="7">
                  <c:v>200400000</c:v>
                </c:pt>
                <c:pt idx="8">
                  <c:v>251934305.05000001</c:v>
                </c:pt>
                <c:pt idx="9">
                  <c:v>409750000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961-4177-A948-A861353BE7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8752880"/>
        <c:axId val="318753272"/>
      </c:barChart>
      <c:catAx>
        <c:axId val="318752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anchor="t" anchorCtr="0"/>
          <a:lstStyle/>
          <a:p>
            <a:pPr>
              <a:defRPr sz="900" b="0"/>
            </a:pPr>
            <a:endParaRPr lang="ru-RU"/>
          </a:p>
        </c:txPr>
        <c:crossAx val="318753272"/>
        <c:crosses val="autoZero"/>
        <c:auto val="1"/>
        <c:lblAlgn val="l"/>
        <c:lblOffset val="100"/>
        <c:noMultiLvlLbl val="0"/>
      </c:catAx>
      <c:valAx>
        <c:axId val="318753272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3187528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По количеству подписанных ДГ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584D3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Лист5.!$B$3:$B$12</c:f>
              <c:strCache>
                <c:ptCount val="10"/>
                <c:pt idx="0">
                  <c:v>АО "Народный Банк Казахастана"</c:v>
                </c:pt>
                <c:pt idx="1">
                  <c:v>АО "Bank RBK"</c:v>
                </c:pt>
                <c:pt idx="2">
                  <c:v>АО "АТФБанк"</c:v>
                </c:pt>
                <c:pt idx="3">
                  <c:v>First Heartland Jysan Bank</c:v>
                </c:pt>
                <c:pt idx="4">
                  <c:v>АО "Банк ЦентрКредит"</c:v>
                </c:pt>
                <c:pt idx="5">
                  <c:v>ДБ АО "Банк ВТБ Казахстан"</c:v>
                </c:pt>
                <c:pt idx="6">
                  <c:v>АО "Нурбанк"</c:v>
                </c:pt>
                <c:pt idx="7">
                  <c:v>АО ДБ "Альфа Банк"</c:v>
                </c:pt>
                <c:pt idx="8">
                  <c:v>АО "ForteBank"</c:v>
                </c:pt>
                <c:pt idx="9">
                  <c:v>ДБ АО "Сбербанк"</c:v>
                </c:pt>
              </c:strCache>
            </c:strRef>
          </c:cat>
          <c:val>
            <c:numRef>
              <c:f>Лист5.!$C$3:$C$12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5</c:v>
                </c:pt>
                <c:pt idx="8">
                  <c:v>9</c:v>
                </c:pt>
                <c:pt idx="9">
                  <c:v>9</c:v>
                </c:pt>
              </c:numCache>
            </c:numRef>
          </c:val>
          <c:extLst/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20466896"/>
        <c:axId val="320467288"/>
      </c:barChart>
      <c:catAx>
        <c:axId val="320466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0467288"/>
        <c:crosses val="autoZero"/>
        <c:auto val="1"/>
        <c:lblAlgn val="ctr"/>
        <c:lblOffset val="100"/>
        <c:noMultiLvlLbl val="0"/>
      </c:catAx>
      <c:valAx>
        <c:axId val="3204672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0466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По сумме подписанных,ДГ тенге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1929494504447172"/>
          <c:y val="0.12184024446624987"/>
          <c:w val="0.76053169510825802"/>
          <c:h val="0.8330208789859802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584D3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Лист5.!$L$3:$L$12</c:f>
              <c:strCache>
                <c:ptCount val="10"/>
                <c:pt idx="0">
                  <c:v>ДБ АО "Банк ВТБ Казахстан"</c:v>
                </c:pt>
                <c:pt idx="1">
                  <c:v>АО "Банк ЦентрКредит"</c:v>
                </c:pt>
                <c:pt idx="2">
                  <c:v>АО "Нурбанк"</c:v>
                </c:pt>
                <c:pt idx="3">
                  <c:v>АО "Народный Банк Казахастана"</c:v>
                </c:pt>
                <c:pt idx="4">
                  <c:v>АО "АТФБанк"</c:v>
                </c:pt>
                <c:pt idx="5">
                  <c:v>АО "Bank RBK"</c:v>
                </c:pt>
                <c:pt idx="6">
                  <c:v>АО ДБ "Альфа Банк"</c:v>
                </c:pt>
                <c:pt idx="7">
                  <c:v>ДБ АО "Сбербанк"</c:v>
                </c:pt>
                <c:pt idx="8">
                  <c:v>First Heartland Jysan Bank</c:v>
                </c:pt>
                <c:pt idx="9">
                  <c:v>АО "ForteBank"</c:v>
                </c:pt>
              </c:strCache>
            </c:strRef>
          </c:cat>
          <c:val>
            <c:numRef>
              <c:f>Лист5.!$M$3:$M$12</c:f>
              <c:numCache>
                <c:formatCode>_-* #\ ##0_р_._-;\-* #\ ##0_р_._-;_-* "-"??_р_._-;_-@_-</c:formatCode>
                <c:ptCount val="10"/>
                <c:pt idx="0">
                  <c:v>3313000</c:v>
                </c:pt>
                <c:pt idx="1">
                  <c:v>62885000</c:v>
                </c:pt>
                <c:pt idx="2">
                  <c:v>71316161.049999997</c:v>
                </c:pt>
                <c:pt idx="3">
                  <c:v>90000000</c:v>
                </c:pt>
                <c:pt idx="4">
                  <c:v>94083144</c:v>
                </c:pt>
                <c:pt idx="5">
                  <c:v>130000000</c:v>
                </c:pt>
                <c:pt idx="6">
                  <c:v>145000000</c:v>
                </c:pt>
                <c:pt idx="7">
                  <c:v>163000000</c:v>
                </c:pt>
                <c:pt idx="8">
                  <c:v>202700000</c:v>
                </c:pt>
                <c:pt idx="9">
                  <c:v>278000000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32-430F-9EC7-DD3535976B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0468072"/>
        <c:axId val="320468464"/>
      </c:barChart>
      <c:catAx>
        <c:axId val="320468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0468464"/>
        <c:crosses val="autoZero"/>
        <c:auto val="1"/>
        <c:lblAlgn val="ctr"/>
        <c:lblOffset val="100"/>
        <c:noMultiLvlLbl val="0"/>
      </c:catAx>
      <c:valAx>
        <c:axId val="320468464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none"/>
        <c:minorTickMark val="none"/>
        <c:tickLblPos val="nextTo"/>
        <c:crossAx val="320468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600" dirty="0">
                <a:latin typeface="Arial Narrow" panose="020B0606020202030204" pitchFamily="34" charset="0"/>
              </a:rPr>
              <a:t>По количеству одобренных 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4040931911193495"/>
          <c:y val="0.12453714653334891"/>
          <c:w val="0.61721068416749481"/>
          <c:h val="0.834722124607137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'Одобренные РФ 2020г.'!$A$3:$A$6</c:f>
              <c:strCache>
                <c:ptCount val="4"/>
                <c:pt idx="0">
                  <c:v>Актюбинская область</c:v>
                </c:pt>
                <c:pt idx="1">
                  <c:v>Алматы</c:v>
                </c:pt>
                <c:pt idx="2">
                  <c:v>Нур-Султан</c:v>
                </c:pt>
                <c:pt idx="3">
                  <c:v>СКО</c:v>
                </c:pt>
              </c:strCache>
            </c:strRef>
          </c:cat>
          <c:val>
            <c:numRef>
              <c:f>'Одобренные РФ 2020г.'!$B$3:$B$6</c:f>
              <c:numCache>
                <c:formatCode>#,##0</c:formatCode>
                <c:ptCount val="4"/>
                <c:pt idx="0" formatCode="General">
                  <c:v>1</c:v>
                </c:pt>
                <c:pt idx="1">
                  <c:v>1</c:v>
                </c:pt>
                <c:pt idx="2" formatCode="General">
                  <c:v>1</c:v>
                </c:pt>
                <c:pt idx="3" formatCode="General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E5-4977-BA77-2100579794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0469248"/>
        <c:axId val="320468856"/>
      </c:barChart>
      <c:catAx>
        <c:axId val="32046924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320468856"/>
        <c:crosses val="autoZero"/>
        <c:auto val="1"/>
        <c:lblAlgn val="ctr"/>
        <c:lblOffset val="100"/>
        <c:noMultiLvlLbl val="0"/>
      </c:catAx>
      <c:valAx>
        <c:axId val="320468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04692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602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7855" y="1"/>
            <a:ext cx="293602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>
              <a:defRPr sz="1200"/>
            </a:lvl1pPr>
          </a:lstStyle>
          <a:p>
            <a:fld id="{D3847254-A27B-49F5-B012-4F3BB51A77F9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3602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7855" y="9408981"/>
            <a:ext cx="293602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>
              <a:defRPr sz="1200"/>
            </a:lvl1pPr>
          </a:lstStyle>
          <a:p>
            <a:fld id="{8C791110-506E-4230-8430-F6E56AE7C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01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602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7855" y="1"/>
            <a:ext cx="293602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>
              <a:defRPr sz="1200"/>
            </a:lvl1pPr>
          </a:lstStyle>
          <a:p>
            <a:fld id="{B9FABA34-BBD6-46B6-859B-59609D6BD0AA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3" tIns="46237" rIns="92473" bIns="4623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545" y="4705350"/>
            <a:ext cx="5420360" cy="4457700"/>
          </a:xfrm>
          <a:prstGeom prst="rect">
            <a:avLst/>
          </a:prstGeom>
        </p:spPr>
        <p:txBody>
          <a:bodyPr vert="horz" lIns="92473" tIns="46237" rIns="92473" bIns="4623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602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7855" y="9408981"/>
            <a:ext cx="293602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>
              <a:defRPr sz="1200"/>
            </a:lvl1pPr>
          </a:lstStyle>
          <a:p>
            <a:fld id="{6B3D481A-93A6-4BDE-979B-FDCF4E87A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407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Yermek.Abdibekov\Desktop\2017-09-15 Костанай инвест\Titul_03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3" t="3895" b="51705"/>
          <a:stretch/>
        </p:blipFill>
        <p:spPr bwMode="auto">
          <a:xfrm>
            <a:off x="5791200" y="0"/>
            <a:ext cx="3352800" cy="22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Yermek.Abdibekov\Desktop\2017-09-15 Костанай инвест\Titul_03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66"/>
          <a:stretch/>
        </p:blipFill>
        <p:spPr bwMode="auto">
          <a:xfrm>
            <a:off x="0" y="-3036"/>
            <a:ext cx="57912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2427734"/>
            <a:ext cx="4104456" cy="1368152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616" y="3867894"/>
            <a:ext cx="3168352" cy="361206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54E0-FFBA-4395-9C7B-2B3650AB12F8}" type="datetime1">
              <a:rPr lang="ru-RU" smtClean="0"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255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EFBCE-238B-40D1-8640-E8B807291BA6}" type="datetime1">
              <a:rPr lang="ru-RU" smtClean="0"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17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A536-53AD-41FF-9601-987595A77F9D}" type="datetime1">
              <a:rPr lang="ru-RU" smtClean="0"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511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29FF-42FF-4D95-9312-78D1FACAAA95}" type="datetime1">
              <a:rPr lang="ru-RU" smtClean="0"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7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2413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8613" y="1733410"/>
            <a:ext cx="3744416" cy="576064"/>
          </a:xfrm>
        </p:spPr>
        <p:txBody>
          <a:bodyPr anchor="ctr" anchorCtr="0"/>
          <a:lstStyle>
            <a:lvl1pPr algn="ctr">
              <a:defRPr sz="2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C436E-CE3C-4682-B005-F0BCEC66B693}" type="datetime1">
              <a:rPr lang="ru-RU" smtClean="0"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201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08DB-BE5E-4F01-912C-E31F4046E087}" type="datetime1">
              <a:rPr lang="ru-RU" smtClean="0"/>
              <a:t>22.07.2020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787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0B94-5544-4844-8C8A-710690D8EE6C}" type="datetime1">
              <a:rPr lang="ru-RU" smtClean="0"/>
              <a:t>22.07.2020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73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C0E7-C5B6-4136-B34E-4A93D4B7E224}" type="datetime1">
              <a:rPr lang="ru-RU" smtClean="0"/>
              <a:t>22.07.2020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29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7FE10-18BF-44D3-8254-DBF2B09711F7}" type="datetime1">
              <a:rPr lang="ru-RU" smtClean="0"/>
              <a:t>22.07.2020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00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A5F9-CAB9-4179-A1BE-5741CAD966C8}" type="datetime1">
              <a:rPr lang="ru-RU" smtClean="0"/>
              <a:t>22.07.2020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695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D342-4F0B-479A-AEA8-1AEA545CB322}" type="datetime1">
              <a:rPr lang="ru-RU" smtClean="0"/>
              <a:t>22.07.2020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89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724" y="205979"/>
            <a:ext cx="446449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FA87F-BE34-43DE-9048-C116CDDB895A}" type="datetime1">
              <a:rPr lang="ru-RU" smtClean="0"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97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882892" y="2488694"/>
            <a:ext cx="4176000" cy="1152128"/>
          </a:xfrm>
        </p:spPr>
        <p:txBody>
          <a:bodyPr lIns="72000" rIns="72000">
            <a:normAutofit/>
          </a:bodyPr>
          <a:lstStyle/>
          <a:p>
            <a:pPr algn="ctr"/>
            <a:r>
              <a:rPr lang="ru-RU" altLang="ru-RU" sz="2000" dirty="0"/>
              <a:t>Программа гарантирования </a:t>
            </a:r>
            <a:br>
              <a:rPr lang="ru-RU" altLang="ru-RU" sz="2000" dirty="0"/>
            </a:br>
            <a:r>
              <a:rPr lang="ru-RU" altLang="ru-RU" sz="2000" dirty="0"/>
              <a:t>«ДАМУ-ОПТИМА»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405616" y="4442792"/>
            <a:ext cx="3168352" cy="361206"/>
          </a:xfrm>
        </p:spPr>
        <p:txBody>
          <a:bodyPr>
            <a:normAutofit/>
          </a:bodyPr>
          <a:lstStyle/>
          <a:p>
            <a:r>
              <a:rPr lang="ru-RU" sz="1400" dirty="0" smtClean="0"/>
              <a:t>2020 год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461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2</a:t>
            </a:fld>
            <a:endParaRPr lang="ru-RU"/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899592" y="0"/>
            <a:ext cx="4464496" cy="7095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b="1" dirty="0" smtClean="0">
                <a:latin typeface="+mj-lt"/>
                <a:ea typeface="+mj-ea"/>
                <a:cs typeface="Arial" charset="0"/>
              </a:rPr>
              <a:t>Гарантирование проектов</a:t>
            </a:r>
            <a:endParaRPr lang="ru-RU" b="1" dirty="0">
              <a:latin typeface="+mj-lt"/>
              <a:ea typeface="+mj-ea"/>
              <a:cs typeface="Arial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771381"/>
              </p:ext>
            </p:extLst>
          </p:nvPr>
        </p:nvGraphicFramePr>
        <p:xfrm>
          <a:off x="179512" y="1347614"/>
          <a:ext cx="8702626" cy="963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6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79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930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559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2398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Одобрено Фондом</a:t>
                      </a:r>
                      <a:endParaRPr lang="ru-RU" sz="800" dirty="0"/>
                    </a:p>
                  </a:txBody>
                  <a:tcPr marL="91434" marR="91434"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Подписано ДГ</a:t>
                      </a:r>
                      <a:endParaRPr lang="ru-RU" sz="800" dirty="0"/>
                    </a:p>
                  </a:txBody>
                  <a:tcPr marL="91434" marR="91434"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Общая сумма заключенных кредитов, млрд.</a:t>
                      </a:r>
                      <a:r>
                        <a:rPr lang="ru-RU" sz="800" baseline="0" dirty="0" smtClean="0"/>
                        <a:t> тенге</a:t>
                      </a:r>
                      <a:endParaRPr lang="ru-RU" sz="800" dirty="0"/>
                    </a:p>
                  </a:txBody>
                  <a:tcPr marL="91434" marR="91434"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Сумма</a:t>
                      </a:r>
                      <a:r>
                        <a:rPr lang="ru-RU" sz="800" baseline="0" dirty="0" smtClean="0"/>
                        <a:t> заключенных гарантий, </a:t>
                      </a:r>
                      <a:r>
                        <a:rPr lang="ru-RU" sz="800" dirty="0" smtClean="0"/>
                        <a:t>млрд</a:t>
                      </a:r>
                      <a:r>
                        <a:rPr lang="ru-RU" sz="800" baseline="0" dirty="0" smtClean="0"/>
                        <a:t>. тенге</a:t>
                      </a:r>
                      <a:endParaRPr lang="ru-RU" sz="800" dirty="0"/>
                    </a:p>
                  </a:txBody>
                  <a:tcPr marL="91434" marR="91434" marT="45642" marB="45642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9033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632</a:t>
                      </a:r>
                    </a:p>
                  </a:txBody>
                  <a:tcPr marL="91434" marR="91434"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626</a:t>
                      </a:r>
                      <a:endParaRPr lang="ru-RU" sz="800" b="1" dirty="0">
                        <a:latin typeface="Century Gothic" panose="020B0502020202020204" pitchFamily="34" charset="0"/>
                      </a:endParaRPr>
                    </a:p>
                  </a:txBody>
                  <a:tcPr marL="91434" marR="91434"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31,591</a:t>
                      </a:r>
                    </a:p>
                  </a:txBody>
                  <a:tcPr marL="91434" marR="91434"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14,843</a:t>
                      </a:r>
                    </a:p>
                  </a:txBody>
                  <a:tcPr marL="91434" marR="91434" marT="45642" marB="45642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6995763" y="773435"/>
            <a:ext cx="216024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b="1" dirty="0"/>
              <a:t>з</a:t>
            </a:r>
            <a:r>
              <a:rPr lang="ru-RU" sz="800" b="1" dirty="0" smtClean="0"/>
              <a:t>а период с 2016г. по 01.07.2020г.</a:t>
            </a:r>
            <a:endParaRPr lang="ru-RU" sz="800" b="1" dirty="0"/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1691681" y="942673"/>
            <a:ext cx="55408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/>
              <a:t>и</a:t>
            </a:r>
            <a:r>
              <a:rPr lang="ru-RU" sz="1400" b="1" dirty="0" smtClean="0"/>
              <a:t>того по инструменту гарантирование</a:t>
            </a:r>
            <a:endParaRPr lang="ru-RU" sz="1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08102" y="233085"/>
            <a:ext cx="432048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005734"/>
              </p:ext>
            </p:extLst>
          </p:nvPr>
        </p:nvGraphicFramePr>
        <p:xfrm>
          <a:off x="251520" y="2993753"/>
          <a:ext cx="8630617" cy="946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1512168"/>
                <a:gridCol w="2304256"/>
                <a:gridCol w="2725961"/>
              </a:tblGrid>
              <a:tr h="54338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Одобрено Фондом</a:t>
                      </a:r>
                      <a:endParaRPr lang="ru-RU" sz="800" dirty="0"/>
                    </a:p>
                  </a:txBody>
                  <a:tcPr marL="91434" marR="91434"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Подписано ДГ</a:t>
                      </a:r>
                      <a:endParaRPr lang="ru-RU" sz="800" dirty="0"/>
                    </a:p>
                  </a:txBody>
                  <a:tcPr marL="91434" marR="91434"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Общая сумма кредитов, млрд.</a:t>
                      </a:r>
                      <a:r>
                        <a:rPr lang="ru-RU" sz="800" baseline="0" dirty="0" smtClean="0"/>
                        <a:t> тенге</a:t>
                      </a:r>
                      <a:endParaRPr lang="ru-RU" sz="800" dirty="0"/>
                    </a:p>
                  </a:txBody>
                  <a:tcPr marL="91434" marR="91434"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Сумма</a:t>
                      </a:r>
                      <a:r>
                        <a:rPr lang="ru-RU" sz="800" baseline="0" dirty="0" smtClean="0"/>
                        <a:t> гарантий, млрд. тенге</a:t>
                      </a:r>
                      <a:endParaRPr lang="ru-RU" sz="800" dirty="0"/>
                    </a:p>
                  </a:txBody>
                  <a:tcPr marL="91434" marR="91434" marT="45642" marB="45642"/>
                </a:tc>
              </a:tr>
              <a:tr h="402764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 marL="91434" marR="91434"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44</a:t>
                      </a:r>
                      <a:endParaRPr lang="ru-RU" sz="800" b="1" dirty="0">
                        <a:latin typeface="Century Gothic" panose="020B0502020202020204" pitchFamily="34" charset="0"/>
                      </a:endParaRPr>
                    </a:p>
                  </a:txBody>
                  <a:tcPr marL="91434" marR="91434"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3,04</a:t>
                      </a:r>
                      <a:endParaRPr lang="ru-RU" sz="800" b="1" dirty="0">
                        <a:latin typeface="Century Gothic" panose="020B0502020202020204" pitchFamily="34" charset="0"/>
                      </a:endParaRPr>
                    </a:p>
                  </a:txBody>
                  <a:tcPr marL="91434" marR="91434"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1,24</a:t>
                      </a:r>
                    </a:p>
                  </a:txBody>
                  <a:tcPr marL="91434" marR="91434" marT="45642" marB="45642"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763688" y="2679920"/>
            <a:ext cx="4032448" cy="313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</a:rPr>
              <a:t>итого по инструменту гарантирование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44208" y="2499740"/>
            <a:ext cx="237626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/>
              <a:t>по состоянию с 01.01.2020г. по 01.07.2020г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58076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220072" y="555526"/>
            <a:ext cx="360040" cy="3600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71600" y="-49"/>
            <a:ext cx="687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  <a:latin typeface="+mj-lt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+mj-lt"/>
              </a:rPr>
            </a:br>
            <a:r>
              <a:rPr lang="ru-RU" altLang="ru-RU" sz="2000" b="1" dirty="0">
                <a:latin typeface="+mj-lt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ru-RU" altLang="ru-RU" sz="2000" b="1" dirty="0">
                <a:latin typeface="+mj-lt"/>
              </a:rPr>
              <a:t>подписанным ДГ </a:t>
            </a:r>
            <a:endParaRPr lang="ru-RU" altLang="ru-RU" sz="2000" b="1" dirty="0" smtClean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+mj-lt"/>
              </a:rPr>
              <a:t>(</a:t>
            </a:r>
            <a:r>
              <a:rPr lang="ru-RU" altLang="ru-RU" sz="2000" b="1" dirty="0">
                <a:latin typeface="+mj-lt"/>
              </a:rPr>
              <a:t>в разрезе регионов)</a:t>
            </a: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467544" y="4155926"/>
            <a:ext cx="8572500" cy="433388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hangingPunct="1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Итого по гарантированию подписано ДГ </a:t>
            </a:r>
            <a:r>
              <a:rPr lang="ru-RU" sz="1100" dirty="0" smtClean="0">
                <a:cs typeface="Times New Roman" pitchFamily="18" charset="0"/>
              </a:rPr>
              <a:t>– </a:t>
            </a:r>
            <a:r>
              <a:rPr lang="ru-RU" sz="1100" b="1" dirty="0" smtClean="0">
                <a:cs typeface="Times New Roman" pitchFamily="18" charset="0"/>
              </a:rPr>
              <a:t>626</a:t>
            </a:r>
            <a:r>
              <a:rPr lang="ru-RU" sz="1100" dirty="0" smtClean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проектов </a:t>
            </a:r>
            <a:r>
              <a:rPr lang="ru-RU" sz="1100" dirty="0" smtClean="0">
                <a:cs typeface="Times New Roman" pitchFamily="18" charset="0"/>
              </a:rPr>
              <a:t>на </a:t>
            </a:r>
            <a:r>
              <a:rPr lang="ru-RU" sz="1100" dirty="0">
                <a:cs typeface="Times New Roman" pitchFamily="18" charset="0"/>
              </a:rPr>
              <a:t>общую сумму кредитного портфеля </a:t>
            </a:r>
            <a:r>
              <a:rPr lang="ru-RU" sz="1100" dirty="0" smtClean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31,591млрд</a:t>
            </a:r>
            <a:r>
              <a:rPr lang="ru-RU" sz="1100" b="1" dirty="0">
                <a:cs typeface="Times New Roman" pitchFamily="18" charset="0"/>
              </a:rPr>
              <a:t>. тенге  </a:t>
            </a:r>
            <a:r>
              <a:rPr lang="ru-RU" sz="1100" dirty="0">
                <a:cs typeface="Times New Roman" pitchFamily="18" charset="0"/>
              </a:rPr>
              <a:t>из них сумма гарантии</a:t>
            </a:r>
            <a:r>
              <a:rPr lang="ru-RU" sz="1100" b="1" dirty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14,843 млрд. </a:t>
            </a:r>
            <a:r>
              <a:rPr lang="ru-RU" sz="1100" b="1" dirty="0">
                <a:cs typeface="Times New Roman" pitchFamily="18" charset="0"/>
              </a:rPr>
              <a:t>тенге.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20272" y="0"/>
            <a:ext cx="19143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 smtClean="0">
                <a:latin typeface="Century Gothic" panose="020B0502020202020204" pitchFamily="34" charset="0"/>
              </a:rPr>
              <a:t>за </a:t>
            </a:r>
            <a:r>
              <a:rPr lang="ru-RU" sz="800" b="1" dirty="0">
                <a:latin typeface="Century Gothic" panose="020B0502020202020204" pitchFamily="34" charset="0"/>
              </a:rPr>
              <a:t>период с </a:t>
            </a:r>
            <a:r>
              <a:rPr lang="ru-RU" sz="800" b="1" dirty="0" smtClean="0">
                <a:latin typeface="Century Gothic" panose="020B0502020202020204" pitchFamily="34" charset="0"/>
              </a:rPr>
              <a:t>2016г</a:t>
            </a:r>
            <a:r>
              <a:rPr lang="ru-RU" sz="800" b="1" dirty="0">
                <a:latin typeface="Century Gothic" panose="020B0502020202020204" pitchFamily="34" charset="0"/>
              </a:rPr>
              <a:t>. по </a:t>
            </a:r>
            <a:r>
              <a:rPr lang="ru-RU" sz="800" b="1" dirty="0" smtClean="0">
                <a:latin typeface="Century Gothic" panose="020B0502020202020204" pitchFamily="34" charset="0"/>
              </a:rPr>
              <a:t>01.0</a:t>
            </a:r>
            <a:r>
              <a:rPr lang="ru-RU" sz="800" b="1" dirty="0">
                <a:latin typeface="Century Gothic" panose="020B0502020202020204" pitchFamily="34" charset="0"/>
              </a:rPr>
              <a:t>7</a:t>
            </a:r>
            <a:r>
              <a:rPr lang="ru-RU" sz="800" b="1" dirty="0" smtClean="0">
                <a:latin typeface="Century Gothic" panose="020B0502020202020204" pitchFamily="34" charset="0"/>
              </a:rPr>
              <a:t>.2020г</a:t>
            </a:r>
            <a:r>
              <a:rPr lang="ru-RU" sz="800" b="1" dirty="0">
                <a:latin typeface="Century Gothic" panose="020B0502020202020204" pitchFamily="34" charset="0"/>
              </a:rPr>
              <a:t>.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2732962"/>
              </p:ext>
            </p:extLst>
          </p:nvPr>
        </p:nvGraphicFramePr>
        <p:xfrm>
          <a:off x="251520" y="1059582"/>
          <a:ext cx="4394654" cy="2805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0842029"/>
              </p:ext>
            </p:extLst>
          </p:nvPr>
        </p:nvGraphicFramePr>
        <p:xfrm>
          <a:off x="4355976" y="1059582"/>
          <a:ext cx="4464495" cy="3062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055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555526"/>
            <a:ext cx="360040" cy="3600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971600" y="-19645"/>
            <a:ext cx="6500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+mn-lt"/>
              </a:rPr>
            </a:br>
            <a:r>
              <a:rPr lang="ru-RU" altLang="ru-RU" sz="2000" b="1" dirty="0">
                <a:latin typeface="+mn-lt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sz="2000" b="1" dirty="0">
                <a:latin typeface="+mn-lt"/>
              </a:rPr>
              <a:t>подписанным </a:t>
            </a:r>
            <a:r>
              <a:rPr lang="ru-RU" altLang="ru-RU" sz="2000" b="1" dirty="0" smtClean="0">
                <a:latin typeface="+mn-lt"/>
              </a:rPr>
              <a:t>ДГ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+mn-lt"/>
              </a:rPr>
              <a:t>(</a:t>
            </a:r>
            <a:r>
              <a:rPr lang="ru-RU" altLang="ru-RU" sz="2000" b="1" dirty="0">
                <a:latin typeface="+mn-lt"/>
              </a:rPr>
              <a:t>в разрезе БВУ)</a:t>
            </a: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323528" y="4470400"/>
            <a:ext cx="8572500" cy="59372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hangingPunct="1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100" b="1" dirty="0">
                <a:cs typeface="Times New Roman" pitchFamily="18" charset="0"/>
              </a:rPr>
              <a:t>по кол-ву</a:t>
            </a:r>
            <a:r>
              <a:rPr lang="ru-RU" sz="1100" dirty="0">
                <a:cs typeface="Times New Roman" pitchFamily="18" charset="0"/>
              </a:rPr>
              <a:t> </a:t>
            </a:r>
            <a:r>
              <a:rPr lang="ru-RU" sz="1100" dirty="0" smtClean="0">
                <a:cs typeface="Times New Roman" pitchFamily="18" charset="0"/>
              </a:rPr>
              <a:t>–</a:t>
            </a:r>
            <a:r>
              <a:rPr lang="ru-RU" sz="1100" dirty="0" smtClean="0"/>
              <a:t> </a:t>
            </a:r>
            <a:r>
              <a:rPr lang="ru-RU" sz="1100" dirty="0">
                <a:cs typeface="Times New Roman" pitchFamily="18" charset="0"/>
              </a:rPr>
              <a:t>АО </a:t>
            </a:r>
            <a:r>
              <a:rPr lang="ru-RU" sz="1100" dirty="0" smtClean="0">
                <a:cs typeface="Times New Roman" pitchFamily="18" charset="0"/>
              </a:rPr>
              <a:t>«</a:t>
            </a:r>
            <a:r>
              <a:rPr lang="ru-RU" sz="1100" dirty="0" err="1" smtClean="0">
                <a:cs typeface="Times New Roman" pitchFamily="18" charset="0"/>
              </a:rPr>
              <a:t>АТФБанк</a:t>
            </a:r>
            <a:r>
              <a:rPr lang="ru-RU" sz="1100" dirty="0" smtClean="0">
                <a:cs typeface="Times New Roman" pitchFamily="18" charset="0"/>
              </a:rPr>
              <a:t>»</a:t>
            </a:r>
            <a:r>
              <a:rPr lang="ru-RU" sz="1100" b="1" dirty="0" smtClean="0">
                <a:cs typeface="Times New Roman" pitchFamily="18" charset="0"/>
              </a:rPr>
              <a:t> , </a:t>
            </a:r>
            <a:r>
              <a:rPr lang="ru-RU" sz="1100" dirty="0" smtClean="0"/>
              <a:t>АО «Банк Центр Кредит»</a:t>
            </a:r>
            <a:endParaRPr lang="ru-RU" sz="1100" dirty="0"/>
          </a:p>
          <a:p>
            <a:pPr marL="273050" indent="-263525" eaLnBrk="1" hangingPunct="1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 smtClean="0">
                <a:cs typeface="Times New Roman" pitchFamily="18" charset="0"/>
              </a:rPr>
              <a:t>по </a:t>
            </a:r>
            <a:r>
              <a:rPr lang="ru-RU" sz="1100" b="1" dirty="0">
                <a:cs typeface="Times New Roman" pitchFamily="18" charset="0"/>
              </a:rPr>
              <a:t>сумме</a:t>
            </a:r>
            <a:r>
              <a:rPr lang="ru-RU" sz="1100" dirty="0"/>
              <a:t> </a:t>
            </a:r>
            <a:r>
              <a:rPr lang="ru-RU" sz="1100" dirty="0" smtClean="0"/>
              <a:t>АО </a:t>
            </a:r>
            <a:r>
              <a:rPr lang="ru-RU" sz="1100" dirty="0" smtClean="0">
                <a:cs typeface="Times New Roman" pitchFamily="18" charset="0"/>
              </a:rPr>
              <a:t>«</a:t>
            </a:r>
            <a:r>
              <a:rPr lang="ru-RU" sz="1100" dirty="0" err="1" smtClean="0">
                <a:cs typeface="Times New Roman" pitchFamily="18" charset="0"/>
              </a:rPr>
              <a:t>АТФБанк</a:t>
            </a:r>
            <a:r>
              <a:rPr lang="ru-RU" sz="1100" dirty="0" smtClean="0">
                <a:cs typeface="Times New Roman" pitchFamily="18" charset="0"/>
              </a:rPr>
              <a:t>»</a:t>
            </a:r>
            <a:r>
              <a:rPr lang="ru-RU" sz="1100" b="1" dirty="0" smtClean="0">
                <a:cs typeface="Times New Roman" pitchFamily="18" charset="0"/>
              </a:rPr>
              <a:t>, </a:t>
            </a:r>
            <a:r>
              <a:rPr lang="ru-RU" sz="1100" dirty="0" smtClean="0"/>
              <a:t>АО «Банк Центр Кредит»</a:t>
            </a:r>
            <a:endParaRPr lang="ru-RU" sz="11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020272" y="0"/>
            <a:ext cx="22955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Century Gothic" panose="020B0502020202020204" pitchFamily="34" charset="0"/>
              </a:rPr>
              <a:t>с 01.01 по 01.0</a:t>
            </a:r>
            <a:r>
              <a:rPr lang="ru-RU" sz="1000" b="1" dirty="0">
                <a:latin typeface="Century Gothic" panose="020B0502020202020204" pitchFamily="34" charset="0"/>
              </a:rPr>
              <a:t>7</a:t>
            </a:r>
            <a:r>
              <a:rPr lang="ru-RU" sz="1000" b="1" dirty="0" smtClean="0">
                <a:latin typeface="Century Gothic" panose="020B0502020202020204" pitchFamily="34" charset="0"/>
              </a:rPr>
              <a:t>.2020г.</a:t>
            </a:r>
            <a:endParaRPr lang="ru-RU" sz="1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4706135"/>
              </p:ext>
            </p:extLst>
          </p:nvPr>
        </p:nvGraphicFramePr>
        <p:xfrm>
          <a:off x="179513" y="915566"/>
          <a:ext cx="4464496" cy="3554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1424187"/>
              </p:ext>
            </p:extLst>
          </p:nvPr>
        </p:nvGraphicFramePr>
        <p:xfrm>
          <a:off x="4788024" y="821392"/>
          <a:ext cx="4108004" cy="3550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88166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555526"/>
            <a:ext cx="360040" cy="3600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971600" y="0"/>
            <a:ext cx="6408713" cy="81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2000" b="1" dirty="0">
                <a:latin typeface="Century Gothic" panose="020B0502020202020204" pitchFamily="34" charset="0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 smtClean="0">
                <a:latin typeface="Century Gothic" panose="020B0502020202020204" pitchFamily="34" charset="0"/>
              </a:rPr>
              <a:t>подписанным ДГ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Century Gothic" panose="020B0502020202020204" pitchFamily="34" charset="0"/>
              </a:rPr>
              <a:t>(</a:t>
            </a:r>
            <a:r>
              <a:rPr lang="ru-RU" altLang="ru-RU" sz="2000" b="1" dirty="0">
                <a:latin typeface="Century Gothic" panose="020B0502020202020204" pitchFamily="34" charset="0"/>
              </a:rPr>
              <a:t>в разрезе регионов )</a:t>
            </a: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323528" y="4207748"/>
            <a:ext cx="8572500" cy="59372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hangingPunct="1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 smtClean="0">
                <a:cs typeface="Times New Roman" pitchFamily="18" charset="0"/>
              </a:rPr>
              <a:t>Лидеры регионы </a:t>
            </a:r>
            <a:r>
              <a:rPr lang="ru-RU" sz="1100" dirty="0">
                <a:cs typeface="Times New Roman" pitchFamily="18" charset="0"/>
              </a:rPr>
              <a:t>по подписанию договоров гарантии: </a:t>
            </a:r>
            <a:r>
              <a:rPr lang="ru-RU" sz="1100" b="1" dirty="0">
                <a:cs typeface="Times New Roman" pitchFamily="18" charset="0"/>
              </a:rPr>
              <a:t>по кол-ву</a:t>
            </a:r>
            <a:r>
              <a:rPr lang="ru-RU" sz="1100" dirty="0">
                <a:cs typeface="Times New Roman" pitchFamily="18" charset="0"/>
              </a:rPr>
              <a:t> </a:t>
            </a:r>
            <a:r>
              <a:rPr lang="ru-RU" sz="1100" dirty="0" smtClean="0">
                <a:cs typeface="Times New Roman" pitchFamily="18" charset="0"/>
              </a:rPr>
              <a:t>–</a:t>
            </a:r>
            <a:r>
              <a:rPr lang="ru-RU" sz="1100" dirty="0" smtClean="0"/>
              <a:t> </a:t>
            </a:r>
            <a:r>
              <a:rPr lang="ru-RU" sz="1100" dirty="0" smtClean="0">
                <a:cs typeface="Times New Roman" pitchFamily="18" charset="0"/>
              </a:rPr>
              <a:t>г.Нур-Султан, г. Алматы</a:t>
            </a:r>
          </a:p>
          <a:p>
            <a:pPr marL="273050" indent="-263525" eaLnBrk="1" hangingPunct="1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 smtClean="0">
                <a:cs typeface="Times New Roman" pitchFamily="18" charset="0"/>
              </a:rPr>
              <a:t>по сумме </a:t>
            </a:r>
            <a:r>
              <a:rPr lang="ru-RU" sz="1100" dirty="0" smtClean="0">
                <a:cs typeface="Times New Roman" pitchFamily="18" charset="0"/>
              </a:rPr>
              <a:t>–</a:t>
            </a:r>
            <a:r>
              <a:rPr lang="ru-RU" sz="1100" dirty="0" smtClean="0"/>
              <a:t>г.Нур-Султан, г. Алматы</a:t>
            </a:r>
            <a:endParaRPr lang="ru-RU" sz="11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10521" y="26915"/>
            <a:ext cx="13564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 smtClean="0">
                <a:latin typeface="Century Gothic" panose="020B0502020202020204" pitchFamily="34" charset="0"/>
              </a:rPr>
              <a:t>С 01.01. </a:t>
            </a:r>
            <a:r>
              <a:rPr lang="ru-RU" sz="800" b="1" dirty="0">
                <a:latin typeface="Century Gothic" panose="020B0502020202020204" pitchFamily="34" charset="0"/>
              </a:rPr>
              <a:t>по </a:t>
            </a:r>
            <a:r>
              <a:rPr lang="ru-RU" sz="800" b="1" dirty="0" smtClean="0">
                <a:latin typeface="Century Gothic" panose="020B0502020202020204" pitchFamily="34" charset="0"/>
              </a:rPr>
              <a:t>01.07.2020г</a:t>
            </a:r>
            <a:r>
              <a:rPr lang="ru-RU" sz="800" b="1" dirty="0">
                <a:latin typeface="Century Gothic" panose="020B0502020202020204" pitchFamily="34" charset="0"/>
              </a:rPr>
              <a:t>.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0696589"/>
              </p:ext>
            </p:extLst>
          </p:nvPr>
        </p:nvGraphicFramePr>
        <p:xfrm>
          <a:off x="179512" y="1056875"/>
          <a:ext cx="4104457" cy="2836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7406989"/>
              </p:ext>
            </p:extLst>
          </p:nvPr>
        </p:nvGraphicFramePr>
        <p:xfrm>
          <a:off x="4885928" y="1080290"/>
          <a:ext cx="3789412" cy="2948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5138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555526"/>
            <a:ext cx="360040" cy="3600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971600" y="0"/>
            <a:ext cx="6500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9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br>
              <a:rPr lang="ru-RU" altLang="ru-RU" sz="19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1900" b="1" dirty="0">
                <a:latin typeface="Century Gothic" panose="020B0502020202020204" pitchFamily="34" charset="0"/>
              </a:rPr>
              <a:t>информация по</a:t>
            </a:r>
            <a:r>
              <a:rPr lang="ru-RU" altLang="ru-RU" sz="19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1900" b="1" dirty="0" smtClean="0">
                <a:latin typeface="Century Gothic" panose="020B0502020202020204" pitchFamily="34" charset="0"/>
              </a:rPr>
              <a:t>подписанным ДГ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900" b="1" dirty="0" smtClean="0">
                <a:latin typeface="Century Gothic" panose="020B0502020202020204" pitchFamily="34" charset="0"/>
              </a:rPr>
              <a:t>(</a:t>
            </a:r>
            <a:r>
              <a:rPr lang="ru-RU" altLang="ru-RU" sz="1900" b="1" dirty="0">
                <a:latin typeface="Century Gothic" panose="020B0502020202020204" pitchFamily="34" charset="0"/>
              </a:rPr>
              <a:t>в разрезе БВУ)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67685" y="15101"/>
            <a:ext cx="16433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/>
              <a:t>с</a:t>
            </a:r>
            <a:r>
              <a:rPr lang="ru-RU" sz="800" b="1" dirty="0" smtClean="0"/>
              <a:t> 01.01.2020г. по 01.07.2020г.</a:t>
            </a:r>
            <a:endParaRPr lang="ru-RU" sz="800" b="1" dirty="0"/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467544" y="4116745"/>
            <a:ext cx="8500492" cy="759261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по кол-ву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Century Gothic" panose="020B0502020202020204" pitchFamily="34" charset="0"/>
                <a:cs typeface="Times New Roman" pitchFamily="18" charset="0"/>
              </a:rPr>
              <a:t>–</a:t>
            </a:r>
            <a:r>
              <a:rPr lang="ru-RU" sz="1100" dirty="0" smtClean="0">
                <a:latin typeface="Century Gothic" panose="020B0502020202020204" pitchFamily="34" charset="0"/>
              </a:rPr>
              <a:t>ДБ АО «Сбербанк» , АО «</a:t>
            </a:r>
            <a:r>
              <a:rPr lang="en-US" sz="1100" dirty="0" smtClean="0">
                <a:latin typeface="Century Gothic" panose="020B0502020202020204" pitchFamily="34" charset="0"/>
              </a:rPr>
              <a:t>ForteBank</a:t>
            </a:r>
            <a:r>
              <a:rPr lang="ru-RU" sz="1100" dirty="0" smtClean="0">
                <a:latin typeface="Century Gothic" panose="020B0502020202020204" pitchFamily="34" charset="0"/>
              </a:rPr>
              <a:t>»</a:t>
            </a:r>
            <a:endParaRPr lang="ru-RU" sz="1100" dirty="0">
              <a:latin typeface="Century Gothic" panose="020B0502020202020204" pitchFamily="34" charset="0"/>
            </a:endParaRPr>
          </a:p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 smtClean="0">
                <a:latin typeface="Century Gothic" panose="020B0502020202020204" pitchFamily="34" charset="0"/>
                <a:cs typeface="Times New Roman" pitchFamily="18" charset="0"/>
              </a:rPr>
              <a:t>по сумме</a:t>
            </a:r>
            <a:r>
              <a:rPr lang="ru-RU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smtClean="0">
                <a:latin typeface="Century Gothic" panose="020B0502020202020204" pitchFamily="34" charset="0"/>
              </a:rPr>
              <a:t>AO </a:t>
            </a:r>
            <a:r>
              <a:rPr lang="ru-RU" sz="1100" dirty="0" smtClean="0">
                <a:latin typeface="Century Gothic" panose="020B0502020202020204" pitchFamily="34" charset="0"/>
              </a:rPr>
              <a:t>«</a:t>
            </a:r>
            <a:r>
              <a:rPr lang="en-US" sz="1100" dirty="0" smtClean="0">
                <a:latin typeface="Century Gothic" panose="020B0502020202020204" pitchFamily="34" charset="0"/>
              </a:rPr>
              <a:t>ForteBank</a:t>
            </a:r>
            <a:r>
              <a:rPr lang="ru-RU" sz="1100" dirty="0" smtClean="0">
                <a:latin typeface="Century Gothic" panose="020B0502020202020204" pitchFamily="34" charset="0"/>
              </a:rPr>
              <a:t>», «</a:t>
            </a:r>
            <a:r>
              <a:rPr lang="ru-RU" sz="1100" dirty="0" err="1" smtClean="0"/>
              <a:t>First</a:t>
            </a:r>
            <a:r>
              <a:rPr lang="ru-RU" sz="1100" dirty="0" smtClean="0"/>
              <a:t> </a:t>
            </a:r>
            <a:r>
              <a:rPr lang="ru-RU" sz="1100" dirty="0"/>
              <a:t>Heartland </a:t>
            </a:r>
            <a:r>
              <a:rPr lang="ru-RU" sz="1100" dirty="0" err="1"/>
              <a:t>Jysan</a:t>
            </a:r>
            <a:r>
              <a:rPr lang="ru-RU" sz="1100" dirty="0"/>
              <a:t> </a:t>
            </a:r>
            <a:r>
              <a:rPr lang="ru-RU" sz="1100" dirty="0" err="1" smtClean="0"/>
              <a:t>Bank</a:t>
            </a:r>
            <a:r>
              <a:rPr lang="ru-RU" sz="1100" dirty="0" smtClean="0"/>
              <a:t>»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8009645"/>
              </p:ext>
            </p:extLst>
          </p:nvPr>
        </p:nvGraphicFramePr>
        <p:xfrm>
          <a:off x="0" y="937851"/>
          <a:ext cx="4320481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3751138"/>
              </p:ext>
            </p:extLst>
          </p:nvPr>
        </p:nvGraphicFramePr>
        <p:xfrm>
          <a:off x="4427984" y="973297"/>
          <a:ext cx="4540052" cy="2964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6779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606089"/>
            <a:ext cx="360040" cy="3600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600" y="339502"/>
            <a:ext cx="8229600" cy="633412"/>
          </a:xfrm>
        </p:spPr>
        <p:txBody>
          <a:bodyPr/>
          <a:lstStyle/>
          <a:p>
            <a:pPr algn="l"/>
            <a:r>
              <a:rPr lang="ru-RU" altLang="ru-RU" sz="19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br>
              <a:rPr lang="ru-RU" altLang="ru-RU" sz="19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1900" b="1" dirty="0" smtClean="0">
                <a:latin typeface="Century Gothic" panose="020B0502020202020204" pitchFamily="34" charset="0"/>
              </a:rPr>
              <a:t>Одобренные, но не подписанные </a:t>
            </a:r>
            <a:br>
              <a:rPr lang="ru-RU" altLang="ru-RU" sz="1900" b="1" dirty="0" smtClean="0">
                <a:latin typeface="Century Gothic" panose="020B0502020202020204" pitchFamily="34" charset="0"/>
              </a:rPr>
            </a:br>
            <a:r>
              <a:rPr lang="ru-RU" altLang="ru-RU" sz="1900" b="1" dirty="0" smtClean="0">
                <a:latin typeface="Century Gothic" panose="020B0502020202020204" pitchFamily="34" charset="0"/>
              </a:rPr>
              <a:t>в разрезе регионов</a:t>
            </a:r>
            <a:br>
              <a:rPr lang="ru-RU" altLang="ru-RU" sz="1900" b="1" dirty="0" smtClean="0">
                <a:latin typeface="Century Gothic" panose="020B0502020202020204" pitchFamily="34" charset="0"/>
              </a:rPr>
            </a:br>
            <a:endParaRPr lang="ru-RU" altLang="ru-RU" sz="1900" dirty="0" smtClean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732240" y="0"/>
            <a:ext cx="20882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b="1" dirty="0">
                <a:latin typeface="Century Gothic" panose="020B0502020202020204" pitchFamily="34" charset="0"/>
              </a:rPr>
              <a:t>по состоянию </a:t>
            </a:r>
            <a:r>
              <a:rPr lang="ru-RU" sz="800" b="1" dirty="0" smtClean="0">
                <a:latin typeface="Century Gothic" panose="020B0502020202020204" pitchFamily="34" charset="0"/>
              </a:rPr>
              <a:t>на 01.07.2020г</a:t>
            </a:r>
            <a:r>
              <a:rPr lang="ru-RU" sz="800" b="1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323528" y="4329480"/>
            <a:ext cx="8572500" cy="433388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hangingPunct="1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Итого по гарантированию на </a:t>
            </a:r>
            <a:r>
              <a:rPr lang="ru-RU" sz="1100" dirty="0" smtClean="0">
                <a:cs typeface="Times New Roman" pitchFamily="18" charset="0"/>
              </a:rPr>
              <a:t>01.07.2020 </a:t>
            </a:r>
            <a:r>
              <a:rPr lang="ru-RU" sz="1100" dirty="0">
                <a:cs typeface="Times New Roman" pitchFamily="18" charset="0"/>
              </a:rPr>
              <a:t>г. </a:t>
            </a:r>
            <a:r>
              <a:rPr lang="ru-RU" sz="1100" dirty="0" smtClean="0">
                <a:cs typeface="Times New Roman" pitchFamily="18" charset="0"/>
              </a:rPr>
              <a:t>– 6</a:t>
            </a:r>
            <a:r>
              <a:rPr lang="ru-RU" sz="1100" b="1" dirty="0" smtClean="0">
                <a:cs typeface="Times New Roman" pitchFamily="18" charset="0"/>
              </a:rPr>
              <a:t> проектов </a:t>
            </a:r>
            <a:r>
              <a:rPr lang="ru-RU" sz="1100" b="1" dirty="0">
                <a:cs typeface="Times New Roman" pitchFamily="18" charset="0"/>
              </a:rPr>
              <a:t>на стадии подписания, </a:t>
            </a:r>
            <a:r>
              <a:rPr lang="ru-RU" sz="1100" dirty="0">
                <a:cs typeface="Times New Roman" pitchFamily="18" charset="0"/>
              </a:rPr>
              <a:t>на общую сумму кредитного портфеля </a:t>
            </a:r>
            <a:r>
              <a:rPr lang="ru-RU" sz="1100" dirty="0" smtClean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453 млн. </a:t>
            </a:r>
            <a:r>
              <a:rPr lang="ru-RU" sz="1100" b="1" dirty="0">
                <a:cs typeface="Times New Roman" pitchFamily="18" charset="0"/>
              </a:rPr>
              <a:t>тенге  </a:t>
            </a:r>
            <a:r>
              <a:rPr lang="ru-RU" sz="1100" dirty="0">
                <a:cs typeface="Times New Roman" pitchFamily="18" charset="0"/>
              </a:rPr>
              <a:t>из них сумма </a:t>
            </a:r>
            <a:r>
              <a:rPr lang="ru-RU" sz="1100" dirty="0" smtClean="0">
                <a:cs typeface="Times New Roman" pitchFamily="18" charset="0"/>
              </a:rPr>
              <a:t>гарантии</a:t>
            </a:r>
            <a:r>
              <a:rPr lang="ru-RU" sz="1100" b="1" dirty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179 млн. </a:t>
            </a:r>
            <a:r>
              <a:rPr lang="ru-RU" sz="1100" b="1" dirty="0">
                <a:cs typeface="Times New Roman" pitchFamily="18" charset="0"/>
              </a:rPr>
              <a:t>тенге.  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9669216"/>
              </p:ext>
            </p:extLst>
          </p:nvPr>
        </p:nvGraphicFramePr>
        <p:xfrm>
          <a:off x="467544" y="1119594"/>
          <a:ext cx="345638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3581851"/>
              </p:ext>
            </p:extLst>
          </p:nvPr>
        </p:nvGraphicFramePr>
        <p:xfrm>
          <a:off x="4572000" y="978425"/>
          <a:ext cx="4114800" cy="3099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8573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555526"/>
            <a:ext cx="360040" cy="3600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372007" y="106125"/>
            <a:ext cx="78488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br>
              <a:rPr lang="ru-RU" altLang="ru-RU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1800" b="1" dirty="0">
                <a:latin typeface="Century Gothic" panose="020B0502020202020204" pitchFamily="34" charset="0"/>
              </a:rPr>
              <a:t>информация по</a:t>
            </a:r>
            <a:r>
              <a:rPr lang="ru-RU" altLang="ru-RU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1800" b="1" dirty="0" smtClean="0">
                <a:latin typeface="Century Gothic" panose="020B0502020202020204" pitchFamily="34" charset="0"/>
              </a:rPr>
              <a:t>одобренным но не подписанным ДГ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Century Gothic" panose="020B0502020202020204" pitchFamily="34" charset="0"/>
              </a:rPr>
              <a:t>(в разрезе БВУ)</a:t>
            </a:r>
            <a:br>
              <a:rPr lang="ru-RU" altLang="ru-RU" sz="1800" b="1" dirty="0" smtClean="0">
                <a:latin typeface="Century Gothic" panose="020B0502020202020204" pitchFamily="34" charset="0"/>
              </a:rPr>
            </a:br>
            <a:r>
              <a:rPr lang="ru-RU" altLang="ru-RU" sz="1800" b="1" dirty="0" smtClean="0">
                <a:latin typeface="Century Gothic" panose="020B0502020202020204" pitchFamily="34" charset="0"/>
              </a:rPr>
              <a:t> </a:t>
            </a:r>
            <a:endParaRPr lang="ru-RU" altLang="ru-RU" sz="1800" dirty="0">
              <a:latin typeface="Century Gothic" panose="020B0502020202020204" pitchFamily="34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6984238" y="27749"/>
            <a:ext cx="172819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b="1" dirty="0">
                <a:latin typeface="Century Gothic" panose="020B0502020202020204" pitchFamily="34" charset="0"/>
              </a:rPr>
              <a:t>по состоянию </a:t>
            </a:r>
            <a:r>
              <a:rPr lang="ru-RU" sz="800" b="1" dirty="0" smtClean="0">
                <a:latin typeface="Century Gothic" panose="020B0502020202020204" pitchFamily="34" charset="0"/>
              </a:rPr>
              <a:t>на 01.07.2020г</a:t>
            </a:r>
            <a:r>
              <a:rPr lang="ru-RU" sz="800" b="1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251520" y="4292254"/>
            <a:ext cx="8640960" cy="658518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 smtClean="0">
                <a:cs typeface="Times New Roman" pitchFamily="18" charset="0"/>
              </a:rPr>
              <a:t>Банки-лидеры по одобрению договоров гарантии: </a:t>
            </a:r>
            <a:r>
              <a:rPr lang="ru-RU" sz="1100" b="1" dirty="0" smtClean="0">
                <a:cs typeface="Times New Roman" pitchFamily="18" charset="0"/>
              </a:rPr>
              <a:t>по кол-ву</a:t>
            </a:r>
            <a:r>
              <a:rPr lang="ru-RU" sz="1100" dirty="0" smtClean="0">
                <a:cs typeface="Times New Roman" pitchFamily="18" charset="0"/>
              </a:rPr>
              <a:t> –</a:t>
            </a:r>
            <a:r>
              <a:rPr lang="ru-RU" sz="1100" dirty="0" smtClean="0"/>
              <a:t> АО «</a:t>
            </a:r>
            <a:r>
              <a:rPr lang="ru-RU" sz="1100" dirty="0" err="1" smtClean="0"/>
              <a:t>Нурбанк</a:t>
            </a:r>
            <a:r>
              <a:rPr lang="ru-RU" sz="1100" dirty="0" smtClean="0"/>
              <a:t>» и «</a:t>
            </a:r>
            <a:r>
              <a:rPr lang="ru-RU" sz="1100" dirty="0" err="1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First</a:t>
            </a:r>
            <a:r>
              <a:rPr lang="ru-RU" sz="11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Heartland </a:t>
            </a:r>
            <a:r>
              <a:rPr lang="ru-RU" sz="11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Jysan</a:t>
            </a:r>
            <a:r>
              <a:rPr lang="ru-RU" sz="11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100" dirty="0" err="1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Bank</a:t>
            </a: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1100" dirty="0" smtClean="0"/>
              <a:t> </a:t>
            </a:r>
            <a:endParaRPr lang="ru-RU" sz="1100" dirty="0" smtClean="0">
              <a:cs typeface="Times New Roman" pitchFamily="18" charset="0"/>
            </a:endParaRPr>
          </a:p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 smtClean="0">
                <a:cs typeface="Times New Roman" pitchFamily="18" charset="0"/>
              </a:rPr>
              <a:t>по сумме –  </a:t>
            </a:r>
            <a:r>
              <a:rPr lang="ru-RU" sz="1100" dirty="0" smtClean="0">
                <a:cs typeface="Times New Roman" pitchFamily="18" charset="0"/>
              </a:rPr>
              <a:t>АО «</a:t>
            </a:r>
            <a:r>
              <a:rPr lang="ru-RU" sz="1100" dirty="0" err="1" smtClean="0">
                <a:cs typeface="Times New Roman" pitchFamily="18" charset="0"/>
              </a:rPr>
              <a:t>Нурбанк</a:t>
            </a:r>
            <a:r>
              <a:rPr lang="ru-RU" sz="1100" dirty="0" smtClean="0">
                <a:cs typeface="Times New Roman" pitchFamily="18" charset="0"/>
              </a:rPr>
              <a:t>»  и  </a:t>
            </a:r>
            <a:r>
              <a:rPr lang="ru-RU" sz="1100" dirty="0" smtClean="0"/>
              <a:t>АО </a:t>
            </a:r>
            <a:r>
              <a:rPr lang="ru-RU" sz="1100" dirty="0"/>
              <a:t>ДБ </a:t>
            </a:r>
            <a:r>
              <a:rPr lang="ru-RU" sz="1100" dirty="0" smtClean="0"/>
              <a:t>«Альфа Банк»</a:t>
            </a:r>
            <a:endParaRPr lang="ru-RU" sz="1100" dirty="0"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5618839"/>
              </p:ext>
            </p:extLst>
          </p:nvPr>
        </p:nvGraphicFramePr>
        <p:xfrm>
          <a:off x="363521" y="1167594"/>
          <a:ext cx="360040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4502658"/>
              </p:ext>
            </p:extLst>
          </p:nvPr>
        </p:nvGraphicFramePr>
        <p:xfrm>
          <a:off x="4355976" y="1131590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7642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555526"/>
            <a:ext cx="360040" cy="3600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827584" y="123479"/>
            <a:ext cx="741682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</a:t>
            </a:r>
            <a:r>
              <a:rPr lang="en-US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Профинансированные проекты банков </a:t>
            </a:r>
            <a:endParaRPr lang="ru-RU" altLang="ru-RU" sz="20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под 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Гарантию Фонда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endParaRPr lang="ru-RU" alt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395536" y="4160203"/>
            <a:ext cx="8602375" cy="633438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hangingPunct="1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0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Одобрено Фондом: </a:t>
            </a:r>
            <a:r>
              <a:rPr lang="ru-RU" sz="10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632 </a:t>
            </a:r>
            <a:r>
              <a:rPr lang="ru-RU" sz="1000" b="1" dirty="0" smtClean="0">
                <a:latin typeface="Century Gothic" panose="020B0502020202020204" pitchFamily="34" charset="0"/>
                <a:cs typeface="Times New Roman" pitchFamily="18" charset="0"/>
              </a:rPr>
              <a:t>проектов </a:t>
            </a:r>
            <a:r>
              <a:rPr lang="ru-RU" sz="1000" dirty="0"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 </a:t>
            </a:r>
            <a:r>
              <a:rPr lang="ru-RU" sz="1000" b="1" dirty="0" smtClean="0">
                <a:latin typeface="Century Gothic" panose="020B0502020202020204" pitchFamily="34" charset="0"/>
                <a:cs typeface="Times New Roman" pitchFamily="18" charset="0"/>
              </a:rPr>
              <a:t>32,05 млрд</a:t>
            </a:r>
            <a:r>
              <a:rPr lang="ru-RU" sz="1000" b="1" dirty="0">
                <a:latin typeface="Century Gothic" panose="020B0502020202020204" pitchFamily="34" charset="0"/>
                <a:cs typeface="Times New Roman" pitchFamily="18" charset="0"/>
              </a:rPr>
              <a:t>. тенге  </a:t>
            </a:r>
            <a:r>
              <a:rPr lang="ru-RU" sz="1000" dirty="0">
                <a:latin typeface="Century Gothic" panose="020B0502020202020204" pitchFamily="34" charset="0"/>
                <a:cs typeface="Times New Roman" pitchFamily="18" charset="0"/>
              </a:rPr>
              <a:t>из них сумма гарантии</a:t>
            </a:r>
            <a:r>
              <a:rPr lang="ru-RU" sz="1000" b="1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Century Gothic" panose="020B0502020202020204" pitchFamily="34" charset="0"/>
                <a:cs typeface="Times New Roman" pitchFamily="18" charset="0"/>
              </a:rPr>
              <a:t>15,02 млрд</a:t>
            </a:r>
            <a:r>
              <a:rPr lang="ru-RU" sz="1000" b="1" dirty="0">
                <a:latin typeface="Century Gothic" panose="020B0502020202020204" pitchFamily="34" charset="0"/>
                <a:cs typeface="Times New Roman" pitchFamily="18" charset="0"/>
              </a:rPr>
              <a:t>. тенге.  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5856499"/>
              </p:ext>
            </p:extLst>
          </p:nvPr>
        </p:nvGraphicFramePr>
        <p:xfrm>
          <a:off x="467543" y="843559"/>
          <a:ext cx="8424937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18781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6817</TotalTime>
  <Words>392</Words>
  <Application>Microsoft Office PowerPoint</Application>
  <PresentationFormat>Экран (16:9)</PresentationFormat>
  <Paragraphs>74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Century Gothic</vt:lpstr>
      <vt:lpstr>Times New Roman</vt:lpstr>
      <vt:lpstr>Wingdings</vt:lpstr>
      <vt:lpstr>Тема Office</vt:lpstr>
      <vt:lpstr>Программа гарантирования  «ДАМУ-ОПТИМА» </vt:lpstr>
      <vt:lpstr>Гарантирование проектов</vt:lpstr>
      <vt:lpstr>Презентация PowerPoint</vt:lpstr>
      <vt:lpstr>Презентация PowerPoint</vt:lpstr>
      <vt:lpstr>Презентация PowerPoint</vt:lpstr>
      <vt:lpstr>Презентация PowerPoint</vt:lpstr>
      <vt:lpstr>Гарантирование:  Одобренные, но не подписанные  в разрезе регионов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Ермек Нурболович Абдибеков</dc:creator>
  <cp:lastModifiedBy>Динара Руслановна Кунанбаева</cp:lastModifiedBy>
  <cp:revision>662</cp:revision>
  <cp:lastPrinted>2020-02-11T07:16:18Z</cp:lastPrinted>
  <dcterms:created xsi:type="dcterms:W3CDTF">2017-09-15T07:18:06Z</dcterms:created>
  <dcterms:modified xsi:type="dcterms:W3CDTF">2020-07-22T05:09:26Z</dcterms:modified>
</cp:coreProperties>
</file>